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355" r:id="rId3"/>
    <p:sldId id="340" r:id="rId4"/>
    <p:sldId id="360" r:id="rId5"/>
    <p:sldId id="367" r:id="rId6"/>
    <p:sldId id="368" r:id="rId7"/>
    <p:sldId id="369" r:id="rId8"/>
    <p:sldId id="366" r:id="rId9"/>
    <p:sldId id="365" r:id="rId10"/>
    <p:sldId id="339" r:id="rId11"/>
    <p:sldId id="353" r:id="rId12"/>
    <p:sldId id="373" r:id="rId13"/>
    <p:sldId id="346" r:id="rId14"/>
    <p:sldId id="347" r:id="rId15"/>
    <p:sldId id="350" r:id="rId16"/>
    <p:sldId id="381" r:id="rId17"/>
    <p:sldId id="361" r:id="rId18"/>
    <p:sldId id="362" r:id="rId19"/>
    <p:sldId id="356" r:id="rId20"/>
    <p:sldId id="363" r:id="rId21"/>
    <p:sldId id="357" r:id="rId22"/>
    <p:sldId id="371" r:id="rId23"/>
    <p:sldId id="372" r:id="rId24"/>
    <p:sldId id="293" r:id="rId25"/>
    <p:sldId id="370" r:id="rId26"/>
    <p:sldId id="376" r:id="rId27"/>
    <p:sldId id="380" r:id="rId28"/>
    <p:sldId id="375" r:id="rId29"/>
    <p:sldId id="291" r:id="rId30"/>
    <p:sldId id="292" r:id="rId31"/>
    <p:sldId id="294" r:id="rId32"/>
    <p:sldId id="336" r:id="rId33"/>
    <p:sldId id="312" r:id="rId34"/>
    <p:sldId id="313" r:id="rId35"/>
    <p:sldId id="378" r:id="rId36"/>
    <p:sldId id="379" r:id="rId37"/>
    <p:sldId id="38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5687"/>
    <a:srgbClr val="FCC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7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umich:si:ug-program:BSI_Admiss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teach:coursera:pr4e_registration_patter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publish:book:chuck-book-revenu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Students Admitted to UMSI</a:t>
            </a:r>
            <a:r>
              <a:rPr lang="en-US" baseline="0"/>
              <a:t> BSI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Admit!$B$1</c:f>
              <c:strCache>
                <c:ptCount val="1"/>
                <c:pt idx="0">
                  <c:v>Female</c:v>
                </c:pt>
              </c:strCache>
            </c:strRef>
          </c:tx>
          <c:invertIfNegative val="0"/>
          <c:cat>
            <c:numRef>
              <c:f>Admit!$A$2:$A$3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Admit!$B$2:$B$3</c:f>
              <c:numCache>
                <c:formatCode>General</c:formatCode>
                <c:ptCount val="2"/>
                <c:pt idx="0">
                  <c:v>48.0</c:v>
                </c:pt>
                <c:pt idx="1">
                  <c:v>50.0</c:v>
                </c:pt>
              </c:numCache>
            </c:numRef>
          </c:val>
        </c:ser>
        <c:ser>
          <c:idx val="2"/>
          <c:order val="1"/>
          <c:tx>
            <c:strRef>
              <c:f>Admit!$C$1</c:f>
              <c:strCache>
                <c:ptCount val="1"/>
                <c:pt idx="0">
                  <c:v>Male</c:v>
                </c:pt>
              </c:strCache>
            </c:strRef>
          </c:tx>
          <c:invertIfNegative val="0"/>
          <c:cat>
            <c:numRef>
              <c:f>Admit!$A$2:$A$3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Admit!$C$2:$C$3</c:f>
              <c:numCache>
                <c:formatCode>General</c:formatCode>
                <c:ptCount val="2"/>
                <c:pt idx="0">
                  <c:v>44.0</c:v>
                </c:pt>
                <c:pt idx="1">
                  <c:v>33.0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0887512"/>
        <c:axId val="-2086493256"/>
      </c:barChart>
      <c:catAx>
        <c:axId val="2080887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086493256"/>
        <c:crosses val="autoZero"/>
        <c:auto val="1"/>
        <c:lblAlgn val="ctr"/>
        <c:lblOffset val="100"/>
        <c:noMultiLvlLbl val="0"/>
      </c:catAx>
      <c:valAx>
        <c:axId val="-208649325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20808875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>
        <a:alpha val="83000"/>
      </a:schemeClr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Session</a:t>
            </a:r>
            <a:r>
              <a:rPr lang="en-US" baseline="0"/>
              <a:t> Size Over Time </a:t>
            </a:r>
          </a:p>
          <a:p>
            <a:pPr>
              <a:defRPr/>
            </a:pPr>
            <a:r>
              <a:rPr lang="en-US" baseline="0"/>
              <a:t>(not Cumulative)</a:t>
            </a:r>
            <a:endParaRPr lang="en-US"/>
          </a:p>
        </c:rich>
      </c:tx>
      <c:layout>
        <c:manualLayout>
          <c:xMode val="edge"/>
          <c:yMode val="edge"/>
          <c:x val="0.221444347537681"/>
          <c:y val="0.068783068783068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33587160809267"/>
          <c:y val="0.0492063492063492"/>
          <c:w val="0.847956441092289"/>
          <c:h val="0.81019435070616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Sessions!$B$1</c:f>
              <c:strCache>
                <c:ptCount val="1"/>
                <c:pt idx="0">
                  <c:v>IHTS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Sessions!$B$2:$B$8</c:f>
              <c:numCache>
                <c:formatCode>General</c:formatCode>
                <c:ptCount val="7"/>
                <c:pt idx="0">
                  <c:v>54973.0</c:v>
                </c:pt>
                <c:pt idx="1">
                  <c:v>34116.0</c:v>
                </c:pt>
                <c:pt idx="2">
                  <c:v>26804.0</c:v>
                </c:pt>
                <c:pt idx="3">
                  <c:v>23788.0</c:v>
                </c:pt>
                <c:pt idx="4">
                  <c:v>21176.0</c:v>
                </c:pt>
                <c:pt idx="5">
                  <c:v>17413.0</c:v>
                </c:pt>
                <c:pt idx="6">
                  <c:v>17604.0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Sessions!$C$1</c:f>
              <c:strCache>
                <c:ptCount val="1"/>
                <c:pt idx="0">
                  <c:v>PR4E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Sessions!$C$2:$C$8</c:f>
              <c:numCache>
                <c:formatCode>General</c:formatCode>
                <c:ptCount val="7"/>
                <c:pt idx="0">
                  <c:v>30497.0</c:v>
                </c:pt>
                <c:pt idx="1">
                  <c:v>73860.0</c:v>
                </c:pt>
                <c:pt idx="2">
                  <c:v>102620.0</c:v>
                </c:pt>
                <c:pt idx="3">
                  <c:v>159916.0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Sessions!$D$1</c:f>
              <c:strCache>
                <c:ptCount val="1"/>
                <c:pt idx="0">
                  <c:v>PR4E(est)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Sessions!$D$2:$D$8</c:f>
              <c:numCache>
                <c:formatCode>General</c:formatCode>
                <c:ptCount val="7"/>
                <c:pt idx="4">
                  <c:v>220000.0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2141000"/>
        <c:axId val="-2092412136"/>
      </c:scatterChart>
      <c:valAx>
        <c:axId val="-2092141000"/>
        <c:scaling>
          <c:orientation val="minMax"/>
          <c:max val="7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Session Number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092412136"/>
        <c:crosses val="autoZero"/>
        <c:crossBetween val="midCat"/>
      </c:valAx>
      <c:valAx>
        <c:axId val="-209241213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Students Enrolled (Per Session)</a:t>
                </a:r>
              </a:p>
            </c:rich>
          </c:tx>
          <c:layout>
            <c:manualLayout>
              <c:xMode val="edge"/>
              <c:yMode val="edge"/>
              <c:x val="0.0251848121168941"/>
              <c:y val="0.20980398283547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-209214100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3479825746634"/>
          <c:y val="0.518983043786193"/>
          <c:w val="0.12847283697526"/>
          <c:h val="0.207007249093863"/>
        </c:manualLayout>
      </c:layout>
      <c:overlay val="0"/>
      <c:spPr>
        <a:solidFill>
          <a:schemeClr val="bg1">
            <a:lumMod val="65000"/>
          </a:schemeClr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Cumulative Book Revenue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Sheet2!$A$1:$A$16</c:f>
              <c:numCache>
                <c:formatCode>mmm\-yy</c:formatCode>
                <c:ptCount val="16"/>
                <c:pt idx="0">
                  <c:v>41548.0</c:v>
                </c:pt>
                <c:pt idx="1">
                  <c:v>41579.0</c:v>
                </c:pt>
                <c:pt idx="2">
                  <c:v>41548.0</c:v>
                </c:pt>
                <c:pt idx="3">
                  <c:v>41640.0</c:v>
                </c:pt>
                <c:pt idx="4">
                  <c:v>41671.0</c:v>
                </c:pt>
                <c:pt idx="5">
                  <c:v>41699.0</c:v>
                </c:pt>
                <c:pt idx="6">
                  <c:v>41730.0</c:v>
                </c:pt>
                <c:pt idx="7">
                  <c:v>41760.0</c:v>
                </c:pt>
                <c:pt idx="8">
                  <c:v>41791.0</c:v>
                </c:pt>
                <c:pt idx="9">
                  <c:v>41821.0</c:v>
                </c:pt>
                <c:pt idx="10">
                  <c:v>41852.0</c:v>
                </c:pt>
                <c:pt idx="11">
                  <c:v>41883.0</c:v>
                </c:pt>
                <c:pt idx="12">
                  <c:v>41913.0</c:v>
                </c:pt>
                <c:pt idx="13">
                  <c:v>41944.0</c:v>
                </c:pt>
                <c:pt idx="14">
                  <c:v>41974.0</c:v>
                </c:pt>
                <c:pt idx="15">
                  <c:v>42005.0</c:v>
                </c:pt>
              </c:numCache>
            </c:numRef>
          </c:xVal>
          <c:yVal>
            <c:numRef>
              <c:f>Sheet2!$B$1:$B$16</c:f>
              <c:numCache>
                <c:formatCode>General</c:formatCode>
                <c:ptCount val="16"/>
                <c:pt idx="0">
                  <c:v>2.57</c:v>
                </c:pt>
                <c:pt idx="1">
                  <c:v>4.79</c:v>
                </c:pt>
                <c:pt idx="2">
                  <c:v>8.55</c:v>
                </c:pt>
                <c:pt idx="3">
                  <c:v>59.81</c:v>
                </c:pt>
                <c:pt idx="4">
                  <c:v>80.22</c:v>
                </c:pt>
                <c:pt idx="5">
                  <c:v>181.16</c:v>
                </c:pt>
                <c:pt idx="6">
                  <c:v>778.0</c:v>
                </c:pt>
                <c:pt idx="7">
                  <c:v>1290.91</c:v>
                </c:pt>
                <c:pt idx="8">
                  <c:v>2146.67</c:v>
                </c:pt>
                <c:pt idx="9">
                  <c:v>2403.19</c:v>
                </c:pt>
                <c:pt idx="10">
                  <c:v>2682.22</c:v>
                </c:pt>
                <c:pt idx="11">
                  <c:v>3049.56</c:v>
                </c:pt>
                <c:pt idx="12">
                  <c:v>3777.26</c:v>
                </c:pt>
                <c:pt idx="13">
                  <c:v>4007.97</c:v>
                </c:pt>
                <c:pt idx="14">
                  <c:v>4247.070000000001</c:v>
                </c:pt>
                <c:pt idx="15">
                  <c:v>5072.26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3991160"/>
        <c:axId val="-2093988136"/>
      </c:scatterChart>
      <c:valAx>
        <c:axId val="-20939911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crossAx val="-2093988136"/>
        <c:crosses val="autoZero"/>
        <c:crossBetween val="midCat"/>
      </c:valAx>
      <c:valAx>
        <c:axId val="-2093988136"/>
        <c:scaling>
          <c:orientation val="minMax"/>
        </c:scaling>
        <c:delete val="1"/>
        <c:axPos val="l"/>
        <c:majorGridlines/>
        <c:numFmt formatCode="General" sourceLinked="1"/>
        <c:majorTickMark val="none"/>
        <c:minorTickMark val="none"/>
        <c:tickLblPos val="nextTo"/>
        <c:crossAx val="-2093991160"/>
        <c:crosses val="autoZero"/>
        <c:crossBetween val="midCat"/>
      </c:valAx>
      <c:spPr>
        <a:ln>
          <a:solidFill>
            <a:srgbClr val="265687"/>
          </a:solidFill>
        </a:ln>
      </c:spPr>
    </c:plotArea>
    <c:plotVisOnly val="1"/>
    <c:dispBlanksAs val="gap"/>
    <c:showDLblsOverMax val="0"/>
  </c:chart>
  <c:spPr>
    <a:ln>
      <a:solidFill>
        <a:srgbClr val="265687"/>
      </a:solidFill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11BF7-9ABE-F642-938E-6AD11B997648}" type="datetimeFigureOut">
              <a:rPr lang="en-US" smtClean="0"/>
              <a:t>4/9/15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08F8B-6E59-9248-A718-7742F398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7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students:</a:t>
            </a:r>
            <a:r>
              <a:rPr lang="en-US" baseline="0" dirty="0" smtClean="0"/>
              <a:t> 363K, paid 3325  1/10 finished 1/100 paid  150K students 1486 books wholesale for my book $3.82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7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"Python</a:t>
            </a:r>
            <a:r>
              <a:rPr lang="en-US" baseline="0" dirty="0" smtClean="0"/>
              <a:t> is a fad"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33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search query on </a:t>
            </a:r>
            <a:r>
              <a:rPr lang="en-US" dirty="0" err="1" smtClean="0"/>
              <a:t>Coursera</a:t>
            </a:r>
            <a:r>
              <a:rPr lang="en-US" dirty="0" smtClean="0"/>
              <a:t> is "Python" The top-10</a:t>
            </a:r>
            <a:r>
              <a:rPr lang="en-US" baseline="0" dirty="0" smtClean="0"/>
              <a:t> are mostly programming 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67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University</a:t>
            </a:r>
            <a:r>
              <a:rPr lang="en-US" baseline="0" dirty="0" smtClean="0"/>
              <a:t> of Rochester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7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Evaluation, Design and Implementing Technology systems BSI, Python, R, JavaScript, Java, PHP, SQL, Swift, </a:t>
            </a:r>
            <a:r>
              <a:rPr lang="en-US" baseline="0" dirty="0" err="1" smtClean="0"/>
              <a:t>ObjectiveC</a:t>
            </a:r>
            <a:r>
              <a:rPr lang="en-US" baseline="0" dirty="0" smtClean="0"/>
              <a:t>.  Statistics, Visualization, Economics, Game Theory, Motivation, Network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6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2015 – 57% women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search query on </a:t>
            </a:r>
            <a:r>
              <a:rPr lang="en-US" dirty="0" err="1" smtClean="0"/>
              <a:t>Coursera</a:t>
            </a:r>
            <a:r>
              <a:rPr lang="en-US" dirty="0" smtClean="0"/>
              <a:t> is "Python" The top-10</a:t>
            </a:r>
            <a:r>
              <a:rPr lang="en-US" baseline="0" dirty="0" smtClean="0"/>
              <a:t> are mostly programming </a:t>
            </a:r>
            <a:r>
              <a:rPr lang="en-US" baseline="0" dirty="0" err="1" smtClean="0"/>
              <a:t>relatted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67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1/3 Women – Teaching at 150K is different than teaching at 20K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$3.5M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School Advanced Placement</a:t>
            </a:r>
            <a:r>
              <a:rPr lang="en-US" baseline="0" dirty="0" smtClean="0"/>
              <a:t> thoughts.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19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University</a:t>
            </a:r>
            <a:r>
              <a:rPr lang="en-US" baseline="0" dirty="0" smtClean="0"/>
              <a:t> of Rochester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7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FCC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D21E82A-5DC7-574E-A998-1E55A1ED0B5A}" type="datetimeFigureOut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265687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 for Everybody in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Charles Severance @</a:t>
            </a:r>
            <a:r>
              <a:rPr lang="en-US" dirty="0" err="1" smtClean="0"/>
              <a:t>drchuck</a:t>
            </a:r>
            <a:endParaRPr lang="en-US" dirty="0" smtClean="0"/>
          </a:p>
          <a:p>
            <a:r>
              <a:rPr lang="en-US" dirty="0" smtClean="0"/>
              <a:t>Python Education Summit</a:t>
            </a:r>
          </a:p>
          <a:p>
            <a:r>
              <a:rPr lang="en-US" dirty="0" smtClean="0"/>
              <a:t>9-April-2015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2349"/>
            <a:ext cx="9144000" cy="275651"/>
          </a:xfrm>
          <a:prstGeom prst="rect">
            <a:avLst/>
          </a:prstGeom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62" y="5887538"/>
            <a:ext cx="3645738" cy="468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709945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www.slideshare.net</a:t>
            </a:r>
            <a:r>
              <a:rPr lang="en-US" dirty="0"/>
              <a:t>/</a:t>
            </a:r>
            <a:r>
              <a:rPr lang="en-US" dirty="0" smtClean="0"/>
              <a:t>csev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830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979703"/>
              </p:ext>
            </p:extLst>
          </p:nvPr>
        </p:nvGraphicFramePr>
        <p:xfrm>
          <a:off x="259453" y="605408"/>
          <a:ext cx="8770247" cy="5211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08722" y="6050742"/>
            <a:ext cx="20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27K Certs in 2014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0094" y="6078938"/>
            <a:ext cx="273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562,767 Total Enrollment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34035" y="6078938"/>
            <a:ext cx="191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 350K Revenue </a:t>
            </a:r>
            <a:endParaRPr lang="en-US" dirty="0"/>
          </a:p>
        </p:txBody>
      </p:sp>
      <p:sp>
        <p:nvSpPr>
          <p:cNvPr id="2" name="Left Arrow 1"/>
          <p:cNvSpPr/>
          <p:nvPr/>
        </p:nvSpPr>
        <p:spPr>
          <a:xfrm>
            <a:off x="7117039" y="1172368"/>
            <a:ext cx="753569" cy="29309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1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Book Revenue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9745106"/>
              </p:ext>
            </p:extLst>
          </p:nvPr>
        </p:nvGraphicFramePr>
        <p:xfrm>
          <a:off x="329688" y="2063265"/>
          <a:ext cx="5194300" cy="330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19100" y="5724447"/>
            <a:ext cx="245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www.pythonlearn.com</a:t>
            </a:r>
            <a:endParaRPr lang="en-US" dirty="0"/>
          </a:p>
        </p:txBody>
      </p:sp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30" y="784292"/>
            <a:ext cx="3054598" cy="4301015"/>
          </a:xfrm>
          <a:prstGeom prst="rect">
            <a:avLst/>
          </a:prstGeom>
        </p:spPr>
      </p:pic>
      <p:pic>
        <p:nvPicPr>
          <p:cNvPr id="7" name="Picture 6" descr="Allen Downey_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01" y="5365266"/>
            <a:ext cx="1686483" cy="1122842"/>
          </a:xfrm>
          <a:prstGeom prst="rect">
            <a:avLst/>
          </a:prstGeom>
          <a:ln>
            <a:solidFill>
              <a:srgbClr val="265687"/>
            </a:solidFill>
          </a:ln>
        </p:spPr>
      </p:pic>
      <p:pic>
        <p:nvPicPr>
          <p:cNvPr id="8" name="Picture 7" descr="146868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97" y="5365265"/>
            <a:ext cx="1298527" cy="11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0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4" y="976974"/>
            <a:ext cx="8442762" cy="4933024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48220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9" y="1056865"/>
            <a:ext cx="8763727" cy="47360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21046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2" y="3733209"/>
            <a:ext cx="2932234" cy="289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8179" y="0"/>
            <a:ext cx="532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=veQaSgjQO2E</a:t>
            </a:r>
          </a:p>
        </p:txBody>
      </p:sp>
      <p:pic>
        <p:nvPicPr>
          <p:cNvPr id="5" name="Picture 3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99" y="3771524"/>
            <a:ext cx="3294900" cy="287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10" y="503854"/>
            <a:ext cx="5093936" cy="3160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5690" y="5829841"/>
            <a:ext cx="774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John</a:t>
            </a:r>
          </a:p>
          <a:p>
            <a:pPr algn="r"/>
            <a:r>
              <a:rPr lang="en-US" dirty="0" err="1" smtClean="0"/>
              <a:t>Resig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05775" y="4040484"/>
            <a:ext cx="967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Pamela</a:t>
            </a:r>
          </a:p>
          <a:p>
            <a:r>
              <a:rPr lang="en-US" dirty="0" smtClean="0"/>
              <a:t>Fox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1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In Progress</a:t>
            </a:r>
            <a:endParaRPr lang="en-US" dirty="0"/>
          </a:p>
        </p:txBody>
      </p:sp>
      <p:pic>
        <p:nvPicPr>
          <p:cNvPr id="6" name="Picture 5" descr="Fibonacci_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4" y="1621049"/>
            <a:ext cx="7689193" cy="48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2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6060"/>
            <a:ext cx="8229600" cy="4825994"/>
          </a:xfrm>
        </p:spPr>
        <p:txBody>
          <a:bodyPr/>
          <a:lstStyle/>
          <a:p>
            <a:r>
              <a:rPr lang="en-US" dirty="0" smtClean="0"/>
              <a:t>Is syntactically significant white space so inherently superior that it was inevitable that Python would become dominant </a:t>
            </a:r>
            <a:r>
              <a:rPr lang="en-US" smtClean="0"/>
              <a:t>as the </a:t>
            </a:r>
            <a:r>
              <a:rPr lang="en-US" dirty="0" smtClean="0"/>
              <a:t>language to engage a broad range of programmers?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python-logo-master-v3-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72" y="5541733"/>
            <a:ext cx="3896928" cy="13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2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39-700.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" y="1075561"/>
            <a:ext cx="5974959" cy="3841045"/>
          </a:xfrm>
          <a:prstGeom prst="rect">
            <a:avLst/>
          </a:prstGeom>
        </p:spPr>
      </p:pic>
      <p:pic>
        <p:nvPicPr>
          <p:cNvPr id="5" name="Picture 4" descr="pguo-headshot-250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778" y="773287"/>
            <a:ext cx="1961444" cy="196144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38666" y="5308600"/>
            <a:ext cx="85795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Python is Now the Most Popular Introductory Teaching Language at Top U.S. Universities, </a:t>
            </a:r>
            <a:r>
              <a:rPr lang="en-US" dirty="0" smtClean="0"/>
              <a:t>Philip </a:t>
            </a:r>
            <a:r>
              <a:rPr lang="en-US" dirty="0" err="1" smtClean="0"/>
              <a:t>Guo</a:t>
            </a:r>
            <a:r>
              <a:rPr lang="en-US" dirty="0" smtClean="0"/>
              <a:t>, July </a:t>
            </a:r>
            <a:r>
              <a:rPr lang="en-US" dirty="0"/>
              <a:t>7, </a:t>
            </a:r>
            <a:r>
              <a:rPr lang="en-US" dirty="0" smtClean="0"/>
              <a:t>2014</a:t>
            </a:r>
          </a:p>
          <a:p>
            <a:endParaRPr lang="en-US" dirty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cacm.acm.org</a:t>
            </a:r>
            <a:r>
              <a:rPr lang="en-US" dirty="0"/>
              <a:t>/blogs/blog-</a:t>
            </a:r>
            <a:r>
              <a:rPr lang="en-US" dirty="0" err="1"/>
              <a:t>cacm</a:t>
            </a:r>
            <a:r>
              <a:rPr lang="en-US" dirty="0"/>
              <a:t>/176450-python-is-now-the-most-popular-introductory-teaching-language-at-top-us-universities/</a:t>
            </a:r>
            <a:r>
              <a:rPr lang="en-US" dirty="0" err="1"/>
              <a:t>fulltext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85375" y="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www.pythontutor.com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85375" y="3007056"/>
            <a:ext cx="265862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Phillip </a:t>
            </a:r>
            <a:r>
              <a:rPr lang="en-US" dirty="0" err="1" smtClean="0"/>
              <a:t>Guo</a:t>
            </a:r>
            <a:endParaRPr lang="en-US" dirty="0" smtClean="0"/>
          </a:p>
          <a:p>
            <a:pPr algn="ctr"/>
            <a:r>
              <a:rPr lang="en-US" dirty="0" smtClean="0"/>
              <a:t>University of Rochester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www.pgbovine.net</a:t>
            </a:r>
            <a:endParaRPr lang="en-US" dirty="0"/>
          </a:p>
          <a:p>
            <a:pPr algn="ctr"/>
            <a:r>
              <a:rPr lang="en-US" dirty="0" err="1"/>
              <a:t>www.pythontutor.com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0209" y="6333512"/>
            <a:ext cx="8766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cacm.acm.org</a:t>
            </a:r>
            <a:r>
              <a:rPr lang="en-US" dirty="0"/>
              <a:t>/magazines/2015/3/183588-python-for-beginners/</a:t>
            </a:r>
            <a:r>
              <a:rPr lang="en-US" dirty="0" err="1"/>
              <a:t>fulltext</a:t>
            </a:r>
            <a:endParaRPr lang="en-US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32" y="509016"/>
            <a:ext cx="7336053" cy="574907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6298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" y="587146"/>
            <a:ext cx="9144000" cy="5421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0763" y="6201922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https://</a:t>
            </a:r>
            <a:r>
              <a:rPr lang="en-US" dirty="0" err="1">
                <a:solidFill>
                  <a:srgbClr val="800000"/>
                </a:solidFill>
              </a:rPr>
              <a:t>www.python.org</a:t>
            </a:r>
            <a:r>
              <a:rPr lang="en-US" dirty="0">
                <a:solidFill>
                  <a:srgbClr val="800000"/>
                </a:solidFill>
              </a:rPr>
              <a:t>/doc/essays/cp4e/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55851" y="6201922"/>
            <a:ext cx="149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August 1999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97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Tattoos</a:t>
            </a:r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01" y="2448592"/>
            <a:ext cx="3796239" cy="254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6" y="2448592"/>
            <a:ext cx="3236315" cy="2568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02891" y="1933613"/>
            <a:ext cx="23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Education / Teaching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6033" y="1921246"/>
            <a:ext cx="117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3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from Our BDFL</a:t>
            </a:r>
            <a:endParaRPr lang="en-US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08" y="1639723"/>
            <a:ext cx="6293696" cy="3903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6977" y="5806009"/>
            <a:ext cx="5245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=SdH8fI1aNZA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xLVxoz-</a:t>
            </a:r>
            <a:r>
              <a:rPr lang="en-US" dirty="0" err="1" smtClean="0"/>
              <a:t>mQFs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=rTTFh7HOlC0</a:t>
            </a:r>
          </a:p>
        </p:txBody>
      </p:sp>
    </p:spTree>
    <p:extLst>
      <p:ext uri="{BB962C8B-B14F-4D97-AF65-F5344CB8AC3E}">
        <p14:creationId xmlns:p14="http://schemas.microsoft.com/office/powerpoint/2010/main" val="168832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ja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31" y="649485"/>
            <a:ext cx="2433909" cy="3178983"/>
          </a:xfrm>
          <a:prstGeom prst="rect">
            <a:avLst/>
          </a:prstGeom>
        </p:spPr>
      </p:pic>
      <p:pic>
        <p:nvPicPr>
          <p:cNvPr id="6" name="Picture 5" descr="small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64" y="1877683"/>
            <a:ext cx="2209800" cy="2971800"/>
          </a:xfrm>
          <a:prstGeom prst="rect">
            <a:avLst/>
          </a:prstGeom>
        </p:spPr>
      </p:pic>
      <p:pic>
        <p:nvPicPr>
          <p:cNvPr id="7" name="Picture 6" descr="Allen Downey_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90" y="862765"/>
            <a:ext cx="3113543" cy="2072964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8" name="Picture 7" descr="146868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05" y="3607562"/>
            <a:ext cx="2471628" cy="21372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7883" y="862765"/>
            <a:ext cx="101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Allen B.</a:t>
            </a:r>
          </a:p>
          <a:p>
            <a:pPr algn="r"/>
            <a:r>
              <a:rPr lang="en-US" dirty="0" smtClean="0"/>
              <a:t>Downey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78093" y="587536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Jeff </a:t>
            </a:r>
            <a:r>
              <a:rPr lang="en-US" dirty="0" err="1" smtClean="0"/>
              <a:t>Elkner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9553" y="3908531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1999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09970" y="486295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2002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6736" y="5598367"/>
            <a:ext cx="4455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greenteapress.com</a:t>
            </a:r>
            <a:r>
              <a:rPr lang="en-US" dirty="0"/>
              <a:t>/</a:t>
            </a:r>
            <a:r>
              <a:rPr lang="en-US" dirty="0" err="1"/>
              <a:t>thinkjava</a:t>
            </a:r>
            <a:r>
              <a:rPr lang="en-US" dirty="0" smtClean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sites.google.com</a:t>
            </a:r>
            <a:r>
              <a:rPr lang="en-US" dirty="0"/>
              <a:t>/site/</a:t>
            </a:r>
            <a:r>
              <a:rPr lang="en-US" dirty="0" err="1"/>
              <a:t>allendowney</a:t>
            </a:r>
            <a:r>
              <a:rPr lang="en-US" dirty="0" smtClean="0"/>
              <a:t>/</a:t>
            </a:r>
          </a:p>
          <a:p>
            <a:r>
              <a:rPr lang="en-US" dirty="0"/>
              <a:t>http://</a:t>
            </a:r>
            <a:r>
              <a:rPr lang="en-US" dirty="0" err="1"/>
              <a:t>www.elkner.net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83663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inkja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31" y="649485"/>
            <a:ext cx="2433909" cy="3178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736" y="5598367"/>
            <a:ext cx="4455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greenteapress.com</a:t>
            </a:r>
            <a:r>
              <a:rPr lang="en-US" dirty="0"/>
              <a:t>/</a:t>
            </a:r>
            <a:r>
              <a:rPr lang="en-US" dirty="0" err="1"/>
              <a:t>thinkjava</a:t>
            </a:r>
            <a:r>
              <a:rPr lang="en-US" dirty="0" smtClean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sites.google.com</a:t>
            </a:r>
            <a:r>
              <a:rPr lang="en-US" dirty="0"/>
              <a:t>/site/</a:t>
            </a:r>
            <a:r>
              <a:rPr lang="en-US" dirty="0" err="1"/>
              <a:t>allendowney</a:t>
            </a:r>
            <a:r>
              <a:rPr lang="en-US" dirty="0" smtClean="0"/>
              <a:t>/</a:t>
            </a:r>
          </a:p>
          <a:p>
            <a:r>
              <a:rPr lang="en-US" dirty="0"/>
              <a:t>http://</a:t>
            </a:r>
            <a:r>
              <a:rPr lang="en-US" dirty="0" err="1"/>
              <a:t>www.elkner.net</a:t>
            </a:r>
            <a:r>
              <a:rPr lang="en-US" dirty="0"/>
              <a:t>/</a:t>
            </a:r>
          </a:p>
        </p:txBody>
      </p:sp>
      <p:pic>
        <p:nvPicPr>
          <p:cNvPr id="6" name="Picture 5" descr="small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64" y="1877683"/>
            <a:ext cx="2209800" cy="2971800"/>
          </a:xfrm>
          <a:prstGeom prst="rect">
            <a:avLst/>
          </a:prstGeom>
        </p:spPr>
      </p:pic>
      <p:pic>
        <p:nvPicPr>
          <p:cNvPr id="7" name="Picture 6" descr="Allen Downey_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90" y="862765"/>
            <a:ext cx="3113543" cy="2072964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8" name="Picture 7" descr="146868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05" y="3607562"/>
            <a:ext cx="2471628" cy="2137231"/>
          </a:xfrm>
          <a:prstGeom prst="rect">
            <a:avLst/>
          </a:prstGeom>
        </p:spPr>
      </p:pic>
      <p:pic>
        <p:nvPicPr>
          <p:cNvPr id="9" name="Picture 8" descr="BookCoverPreviewFron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76" y="3489050"/>
            <a:ext cx="1517870" cy="2137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7883" y="862765"/>
            <a:ext cx="101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Allen B.</a:t>
            </a:r>
          </a:p>
          <a:p>
            <a:pPr algn="r"/>
            <a:r>
              <a:rPr lang="en-US" dirty="0" smtClean="0"/>
              <a:t>Downey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78093" y="587536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Jeff </a:t>
            </a:r>
            <a:r>
              <a:rPr lang="en-US" dirty="0" err="1" smtClean="0"/>
              <a:t>Elkner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9553" y="3908531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1999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09970" y="486295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2002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27410" y="574479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7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" y="488897"/>
            <a:ext cx="9064168" cy="602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84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7" y="515683"/>
            <a:ext cx="8307294" cy="61614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32925" y="27913"/>
            <a:ext cx="163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www.tsugi.org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4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84912a45054555c4ad7fef29eaeef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28" y="3915397"/>
            <a:ext cx="1625917" cy="23142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556" y="5767953"/>
            <a:ext cx="33906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www.skulpt.org</a:t>
            </a:r>
            <a:r>
              <a:rPr lang="en-US" dirty="0"/>
              <a:t>/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interactivepython.org</a:t>
            </a:r>
            <a:r>
              <a:rPr lang="en-US" dirty="0" smtClean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www.luther.edu</a:t>
            </a:r>
            <a:r>
              <a:rPr lang="en-US" dirty="0"/>
              <a:t>/millbr02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87" y="3915397"/>
            <a:ext cx="3612446" cy="276684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88" y="451554"/>
            <a:ext cx="7478890" cy="3139287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463149" y="4016991"/>
            <a:ext cx="736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Brad</a:t>
            </a:r>
          </a:p>
          <a:p>
            <a:pPr algn="r"/>
            <a:r>
              <a:rPr lang="en-US" dirty="0" smtClean="0"/>
              <a:t>Miller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2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2" y="550334"/>
            <a:ext cx="7448635" cy="589844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Left Arrow 4"/>
          <p:cNvSpPr/>
          <p:nvPr/>
        </p:nvSpPr>
        <p:spPr>
          <a:xfrm>
            <a:off x="2032000" y="1072444"/>
            <a:ext cx="691444" cy="45155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75111" y="1114778"/>
            <a:ext cx="226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&gt;12 Million Students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8452556" y="3667275"/>
            <a:ext cx="691444" cy="45155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8464637" y="4356560"/>
            <a:ext cx="691444" cy="45155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8452556" y="5862765"/>
            <a:ext cx="691444" cy="45155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0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0" y="445520"/>
            <a:ext cx="8791637" cy="5277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280" y="27910"/>
            <a:ext cx="875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www.codeskulptor.org</a:t>
            </a:r>
            <a:r>
              <a:rPr lang="en-US" dirty="0"/>
              <a:t>  </a:t>
            </a:r>
            <a:r>
              <a:rPr lang="en-US" dirty="0" smtClean="0"/>
              <a:t>                                                 http</a:t>
            </a:r>
            <a:r>
              <a:rPr lang="en-US" dirty="0"/>
              <a:t>://</a:t>
            </a:r>
            <a:r>
              <a:rPr lang="en-US" dirty="0" err="1"/>
              <a:t>www.cs.rice.edu</a:t>
            </a:r>
            <a:r>
              <a:rPr lang="en-US" dirty="0"/>
              <a:t>/~</a:t>
            </a:r>
            <a:r>
              <a:rPr lang="en-US" dirty="0" err="1"/>
              <a:t>rixner</a:t>
            </a:r>
            <a:r>
              <a:rPr lang="en-US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544" y="4344957"/>
            <a:ext cx="1505466" cy="22682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2051" y="5972230"/>
            <a:ext cx="851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Scott</a:t>
            </a:r>
          </a:p>
          <a:p>
            <a:pPr algn="r"/>
            <a:r>
              <a:rPr lang="en-US" dirty="0" err="1" smtClean="0"/>
              <a:t>Rixner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5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9" y="582334"/>
            <a:ext cx="7647329" cy="413268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6" name="Picture 5" descr="Fibonacci_2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6"/>
          <a:stretch/>
        </p:blipFill>
        <p:spPr>
          <a:xfrm>
            <a:off x="1922849" y="2637826"/>
            <a:ext cx="7081601" cy="3879977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117873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50"/>
            <a:ext cx="9144000" cy="6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7" y="598310"/>
            <a:ext cx="7805045" cy="5695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442" y="6419757"/>
            <a:ext cx="875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qz.com</a:t>
            </a:r>
            <a:r>
              <a:rPr lang="en-US" dirty="0"/>
              <a:t>/298635/these-programming-languages-will-earn-you-the-most-money/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09442" y="2135383"/>
            <a:ext cx="538445" cy="3349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6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65" y="35494"/>
            <a:ext cx="7000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Freely Reusable and Re-mixable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Enrollment</a:t>
            </a:r>
          </a:p>
          <a:p>
            <a:pPr lvl="1"/>
            <a:r>
              <a:rPr lang="en-US" dirty="0" err="1" smtClean="0"/>
              <a:t>Coursera</a:t>
            </a:r>
            <a:r>
              <a:rPr lang="en-US" dirty="0" smtClean="0"/>
              <a:t>, Dr. Chuck Online, </a:t>
            </a:r>
            <a:r>
              <a:rPr lang="en-US" dirty="0" err="1" smtClean="0"/>
              <a:t>CourseSites</a:t>
            </a:r>
            <a:r>
              <a:rPr lang="en-US" dirty="0" smtClean="0"/>
              <a:t>, </a:t>
            </a:r>
            <a:r>
              <a:rPr lang="en-US" dirty="0" err="1" smtClean="0"/>
              <a:t>CanvasNet</a:t>
            </a:r>
            <a:r>
              <a:rPr lang="en-US" dirty="0" smtClean="0"/>
              <a:t> (soon)</a:t>
            </a:r>
          </a:p>
          <a:p>
            <a:r>
              <a:rPr lang="en-US" dirty="0" smtClean="0"/>
              <a:t>Statement of Accomplishment on </a:t>
            </a:r>
            <a:r>
              <a:rPr lang="en-US" dirty="0" err="1" smtClean="0"/>
              <a:t>Coursera</a:t>
            </a:r>
            <a:endParaRPr lang="en-US" dirty="0" smtClean="0"/>
          </a:p>
          <a:p>
            <a:r>
              <a:rPr lang="en-US" dirty="0" smtClean="0"/>
              <a:t>Badge on Dr. Chuck Online</a:t>
            </a:r>
          </a:p>
          <a:p>
            <a:r>
              <a:rPr lang="en-US" dirty="0" smtClean="0"/>
              <a:t>Book: PDF, MOBI, EPUB, </a:t>
            </a:r>
            <a:r>
              <a:rPr lang="en-US" dirty="0" err="1" smtClean="0"/>
              <a:t>iBooks</a:t>
            </a:r>
            <a:r>
              <a:rPr lang="en-US" dirty="0" smtClean="0"/>
              <a:t> (CC-BY-NC*)</a:t>
            </a:r>
          </a:p>
          <a:p>
            <a:r>
              <a:rPr lang="en-US" dirty="0" smtClean="0"/>
              <a:t>Lecture Slides in editable form (CC-BY)</a:t>
            </a:r>
          </a:p>
          <a:p>
            <a:r>
              <a:rPr lang="en-US" dirty="0" smtClean="0"/>
              <a:t>Lecture Videos in MP4 or YouTube (CC-BY) </a:t>
            </a:r>
          </a:p>
          <a:p>
            <a:r>
              <a:rPr lang="en-US" dirty="0" smtClean="0"/>
              <a:t>Auto-Grader software integrated into any LMS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126163"/>
            <a:ext cx="443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* I will remove NC for a legitimate translation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9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3" y="398088"/>
            <a:ext cx="8239861" cy="64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1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26" y="520994"/>
            <a:ext cx="6040501" cy="3653699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330477" y="60488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slides.pr4e.org</a:t>
            </a:r>
          </a:p>
          <a:p>
            <a:pPr algn="r"/>
            <a:r>
              <a:rPr lang="en-US" dirty="0"/>
              <a:t>translate.pr4e.org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2699" y="4944680"/>
            <a:ext cx="4875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Open / Free has other advantages...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88" y="1400280"/>
            <a:ext cx="3008265" cy="4493674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73097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8" y="571541"/>
            <a:ext cx="3440087" cy="2557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077" y="540570"/>
            <a:ext cx="3335930" cy="4794151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6" y="3892049"/>
            <a:ext cx="4677515" cy="2637504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081" y="4526688"/>
            <a:ext cx="2822784" cy="21197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" y="13956"/>
            <a:ext cx="394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Victor KC Lee   @</a:t>
            </a:r>
            <a:r>
              <a:rPr lang="en-US" dirty="0" err="1"/>
              <a:t>statkclee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62294" y="0"/>
            <a:ext cx="29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 smtClean="0"/>
              <a:t>statkclee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2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6060"/>
            <a:ext cx="8229600" cy="4825994"/>
          </a:xfrm>
        </p:spPr>
        <p:txBody>
          <a:bodyPr/>
          <a:lstStyle/>
          <a:p>
            <a:r>
              <a:rPr lang="en-US" dirty="0"/>
              <a:t>If the observed </a:t>
            </a:r>
            <a:r>
              <a:rPr lang="en-US" i="1" dirty="0"/>
              <a:t>effect</a:t>
            </a:r>
            <a:r>
              <a:rPr lang="en-US" dirty="0"/>
              <a:t> over the past 15 years is that Python has </a:t>
            </a:r>
            <a:r>
              <a:rPr lang="en-US" dirty="0" smtClean="0"/>
              <a:t>emerged as the </a:t>
            </a:r>
            <a:r>
              <a:rPr lang="en-US" dirty="0"/>
              <a:t>leading language to </a:t>
            </a:r>
            <a:r>
              <a:rPr lang="en-US" dirty="0" smtClean="0"/>
              <a:t>engage a </a:t>
            </a:r>
            <a:r>
              <a:rPr lang="en-US" dirty="0"/>
              <a:t>broad range of </a:t>
            </a:r>
            <a:r>
              <a:rPr lang="en-US" dirty="0" smtClean="0"/>
              <a:t>programmers, </a:t>
            </a:r>
            <a:r>
              <a:rPr lang="en-US" dirty="0"/>
              <a:t>what is the </a:t>
            </a:r>
            <a:r>
              <a:rPr lang="en-US" i="1" dirty="0"/>
              <a:t>cause</a:t>
            </a:r>
            <a:r>
              <a:rPr lang="en-US" dirty="0"/>
              <a:t>? 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python-logo-master-v3-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72" y="5541733"/>
            <a:ext cx="3896928" cy="13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88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6060"/>
            <a:ext cx="8229600" cy="4825994"/>
          </a:xfrm>
        </p:spPr>
        <p:txBody>
          <a:bodyPr/>
          <a:lstStyle/>
          <a:p>
            <a:r>
              <a:rPr lang="en-US" dirty="0" smtClean="0"/>
              <a:t>If the observed </a:t>
            </a:r>
            <a:r>
              <a:rPr lang="en-US" i="1" dirty="0" smtClean="0"/>
              <a:t>effect</a:t>
            </a:r>
            <a:r>
              <a:rPr lang="en-US" dirty="0" smtClean="0"/>
              <a:t> over the past 15 years is that Python has emerged as the leading language to engage a broad range </a:t>
            </a:r>
            <a:r>
              <a:rPr lang="en-US" smtClean="0"/>
              <a:t>of programmers, </a:t>
            </a:r>
            <a:r>
              <a:rPr lang="en-US" dirty="0" smtClean="0"/>
              <a:t>what is the </a:t>
            </a:r>
            <a:r>
              <a:rPr lang="en-US" i="1" dirty="0" smtClean="0"/>
              <a:t>cause</a:t>
            </a:r>
            <a:r>
              <a:rPr lang="en-US" dirty="0" smtClean="0"/>
              <a:t>?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Is it white space?</a:t>
            </a:r>
            <a:endParaRPr lang="en-US" dirty="0"/>
          </a:p>
        </p:txBody>
      </p:sp>
      <p:pic>
        <p:nvPicPr>
          <p:cNvPr id="3" name="Picture 2" descr="python-logo-master-v3-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72" y="5541733"/>
            <a:ext cx="3896928" cy="13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7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388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/>
          <a:stretch/>
        </p:blipFill>
        <p:spPr>
          <a:xfrm rot="16200000">
            <a:off x="1299767" y="-986234"/>
            <a:ext cx="6506090" cy="91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2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p39-700.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" y="1075561"/>
            <a:ext cx="5974959" cy="3841045"/>
          </a:xfrm>
          <a:prstGeom prst="rect">
            <a:avLst/>
          </a:prstGeom>
        </p:spPr>
      </p:pic>
      <p:pic>
        <p:nvPicPr>
          <p:cNvPr id="5" name="Picture 4" descr="pguo-headshot-250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778" y="773287"/>
            <a:ext cx="1961444" cy="196144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38666" y="5308600"/>
            <a:ext cx="85795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Python is Now the Most Popular Introductory Teaching Language at Top U.S. Universities, </a:t>
            </a:r>
            <a:r>
              <a:rPr lang="en-US" dirty="0" smtClean="0"/>
              <a:t>Philip </a:t>
            </a:r>
            <a:r>
              <a:rPr lang="en-US" dirty="0" err="1" smtClean="0"/>
              <a:t>Guo</a:t>
            </a:r>
            <a:r>
              <a:rPr lang="en-US" dirty="0" smtClean="0"/>
              <a:t>, July </a:t>
            </a:r>
            <a:r>
              <a:rPr lang="en-US" dirty="0"/>
              <a:t>7, </a:t>
            </a:r>
            <a:r>
              <a:rPr lang="en-US" dirty="0" smtClean="0"/>
              <a:t>2014</a:t>
            </a:r>
          </a:p>
          <a:p>
            <a:endParaRPr lang="en-US" dirty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cacm.acm.org</a:t>
            </a:r>
            <a:r>
              <a:rPr lang="en-US" dirty="0"/>
              <a:t>/blogs/blog-</a:t>
            </a:r>
            <a:r>
              <a:rPr lang="en-US" dirty="0" err="1"/>
              <a:t>cacm</a:t>
            </a:r>
            <a:r>
              <a:rPr lang="en-US" dirty="0"/>
              <a:t>/176450-python-is-now-the-most-popular-introductory-teaching-language-at-top-us-universities/</a:t>
            </a:r>
            <a:r>
              <a:rPr lang="en-US" dirty="0" err="1"/>
              <a:t>fulltext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85375" y="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www.pythontutor.com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85375" y="3007056"/>
            <a:ext cx="265862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Phillip </a:t>
            </a:r>
            <a:r>
              <a:rPr lang="en-US" dirty="0" err="1" smtClean="0"/>
              <a:t>Guo</a:t>
            </a:r>
            <a:endParaRPr lang="en-US" dirty="0" smtClean="0"/>
          </a:p>
          <a:p>
            <a:pPr algn="ctr"/>
            <a:r>
              <a:rPr lang="en-US" dirty="0" smtClean="0"/>
              <a:t>University of Rochester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www.pgbovine.net</a:t>
            </a:r>
            <a:endParaRPr lang="en-US" dirty="0"/>
          </a:p>
          <a:p>
            <a:pPr algn="ctr"/>
            <a:r>
              <a:rPr lang="en-US" dirty="0" err="1"/>
              <a:t>www.pythontutor.com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1" y="747116"/>
            <a:ext cx="8657526" cy="4927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312" y="5945284"/>
            <a:ext cx="899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Python, R, JavaScript, Java, PHP, SQL, Swift, </a:t>
            </a:r>
            <a:r>
              <a:rPr lang="en-US" dirty="0" err="1"/>
              <a:t>ObjectiveC</a:t>
            </a:r>
            <a:r>
              <a:rPr lang="en-US" dirty="0"/>
              <a:t>.  Statistics, Visualization, Economics, Game Theory, Motivation, Network </a:t>
            </a:r>
            <a:r>
              <a:rPr lang="en-US" dirty="0" smtClean="0"/>
              <a:t>Analysis, Data Mining...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7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1" y="747116"/>
            <a:ext cx="8657526" cy="4927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312" y="5945284"/>
            <a:ext cx="899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Python, R, JavaScript, Java, PHP, SQL, </a:t>
            </a:r>
            <a:r>
              <a:rPr lang="en-US" dirty="0" smtClean="0"/>
              <a:t>Swift.  </a:t>
            </a:r>
            <a:r>
              <a:rPr lang="en-US" dirty="0"/>
              <a:t>Statistics, Visualization, Economics, Game Theory, Motivation, Network </a:t>
            </a:r>
            <a:r>
              <a:rPr lang="en-US" dirty="0" smtClean="0"/>
              <a:t>Analysis, Data Mining, Design, Evaluation ...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2948032"/>
              </p:ext>
            </p:extLst>
          </p:nvPr>
        </p:nvGraphicFramePr>
        <p:xfrm>
          <a:off x="1772283" y="1870205"/>
          <a:ext cx="5735496" cy="3293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255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2" y="550334"/>
            <a:ext cx="7448635" cy="589844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Left Arrow 4"/>
          <p:cNvSpPr/>
          <p:nvPr/>
        </p:nvSpPr>
        <p:spPr>
          <a:xfrm>
            <a:off x="2032000" y="1072444"/>
            <a:ext cx="691444" cy="45155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75111" y="1114778"/>
            <a:ext cx="226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&gt;12 Million Students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8464637" y="5048994"/>
            <a:ext cx="691444" cy="45155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98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" y="488897"/>
            <a:ext cx="9064168" cy="602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333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03" y="588603"/>
            <a:ext cx="8998797" cy="56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316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1003</TotalTime>
  <Words>854</Words>
  <Application>Microsoft Macintosh PowerPoint</Application>
  <PresentationFormat>On-screen Show (4:3)</PresentationFormat>
  <Paragraphs>122</Paragraphs>
  <Slides>37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Clarity</vt:lpstr>
      <vt:lpstr>Programming for Everybody in Python</vt:lpstr>
      <vt:lpstr>Tattoos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Book Revenue</vt:lpstr>
      <vt:lpstr>PowerPoint Presentation</vt:lpstr>
      <vt:lpstr>PowerPoint Presentation</vt:lpstr>
      <vt:lpstr>PowerPoint Presentation</vt:lpstr>
      <vt:lpstr>Work In Progress</vt:lpstr>
      <vt:lpstr>Is syntactically significant white space so inherently superior that it was inevitable that Python would become dominant as the language to engage a broad range of programmers? </vt:lpstr>
      <vt:lpstr>PowerPoint Presentation</vt:lpstr>
      <vt:lpstr>PowerPoint Presentation</vt:lpstr>
      <vt:lpstr>PowerPoint Presentation</vt:lpstr>
      <vt:lpstr>Message from Our BDFL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Freely Reusable and Re-mixable</vt:lpstr>
      <vt:lpstr>PowerPoint Presentation</vt:lpstr>
      <vt:lpstr>PowerPoint Presentation</vt:lpstr>
      <vt:lpstr>PowerPoint Presentation</vt:lpstr>
      <vt:lpstr>If the observed effect over the past 15 years is that Python has emerged as the leading language to engage a broad range of programmers, what is the cause?   </vt:lpstr>
      <vt:lpstr>If the observed effect over the past 15 years is that Python has emerged as the leading language to engage a broad range of programmers, what is the cause?   Is it white space?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Notre Dame</dc:title>
  <dc:creator>Charles Severance</dc:creator>
  <cp:lastModifiedBy>Charles Severance</cp:lastModifiedBy>
  <cp:revision>82</cp:revision>
  <dcterms:created xsi:type="dcterms:W3CDTF">2014-10-06T19:03:15Z</dcterms:created>
  <dcterms:modified xsi:type="dcterms:W3CDTF">2015-04-09T13:47:02Z</dcterms:modified>
</cp:coreProperties>
</file>